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82" r:id="rId3"/>
    <p:sldId id="284" r:id="rId4"/>
    <p:sldId id="285" r:id="rId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D746F-E54A-4C81-AB8E-086B01C8AADD}" type="datetimeFigureOut">
              <a:rPr lang="it-IT" smtClean="0"/>
              <a:t>22/02/2025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E650A-5E8C-470D-B4DA-308158B1F8A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88504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241BF-F562-479B-8FD5-74B372505DD3}" type="datetimeFigureOut">
              <a:rPr lang="it-IT" smtClean="0"/>
              <a:t>22/02/2025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239FB-18E1-461B-ABC1-1D3ECBEFF9E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8320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239FB-18E1-461B-ABC1-1D3ECBEFF9EF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429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2C87-BE97-4D40-A66E-27C61EFC7424}" type="datetime1">
              <a:rPr lang="it-IT" smtClean="0"/>
              <a:t>22/02/2025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4921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20FE5-71BA-49DE-89DA-0E7F8E035E2E}" type="datetime1">
              <a:rPr lang="it-IT" smtClean="0"/>
              <a:t>22/02/2025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8301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B9BE-F8E1-4DA3-8000-22816C678DE7}" type="datetime1">
              <a:rPr lang="it-IT" smtClean="0"/>
              <a:t>22/02/2025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2462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0CED-BE8C-49F6-A6B9-3AA83204187D}" type="datetime1">
              <a:rPr lang="it-IT" smtClean="0"/>
              <a:t>22/02/2025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5499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7F319-1E5B-43DE-88C1-0891A75E4761}" type="datetime1">
              <a:rPr lang="it-IT" smtClean="0"/>
              <a:t>22/02/2025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3384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FBE9F-678F-4517-BB56-0E6B8309E47D}" type="datetime1">
              <a:rPr lang="it-IT" smtClean="0"/>
              <a:t>22/02/2025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6591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6C143-6435-47BE-81D1-30920C2BF65A}" type="datetime1">
              <a:rPr lang="it-IT" smtClean="0"/>
              <a:t>22/02/2025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0346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10524-2A0C-4395-83C7-5175C3D9B9A8}" type="datetime1">
              <a:rPr lang="it-IT" smtClean="0"/>
              <a:t>22/02/2025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3724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B8022-AABA-4EC6-94C8-3C1A3D360D8A}" type="datetime1">
              <a:rPr lang="it-IT" smtClean="0"/>
              <a:t>22/02/2025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5136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0DE7-8812-4F36-87B8-358D702D2145}" type="datetime1">
              <a:rPr lang="it-IT" smtClean="0"/>
              <a:t>22/02/2025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9340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479AF-5C75-4907-B45E-5679A5BCA264}" type="datetime1">
              <a:rPr lang="it-IT" smtClean="0"/>
              <a:t>22/02/2025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1579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F1E24-2049-46C8-A13D-05B96EAAFDF7}" type="datetime1">
              <a:rPr lang="it-IT" smtClean="0"/>
              <a:t>22/02/2025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3528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91580" y="3789040"/>
            <a:ext cx="7848872" cy="19442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t-IT" sz="2800" dirty="0"/>
              <a:t>Rilevanza e non manifesta infondatezza della questione di legittimità costituzionale in via incidentale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47862" y="1628800"/>
            <a:ext cx="8544618" cy="1800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Scuola </a:t>
            </a:r>
            <a:r>
              <a:rPr lang="it-IT" dirty="0">
                <a:solidFill>
                  <a:schemeClr val="tx1"/>
                </a:solidFill>
              </a:rPr>
              <a:t>di Specializzazione </a:t>
            </a:r>
            <a:r>
              <a:rPr lang="it-IT" dirty="0" smtClean="0">
                <a:solidFill>
                  <a:schemeClr val="tx1"/>
                </a:solidFill>
              </a:rPr>
              <a:t>per le </a:t>
            </a:r>
            <a:r>
              <a:rPr lang="it-IT" dirty="0">
                <a:solidFill>
                  <a:schemeClr val="tx1"/>
                </a:solidFill>
              </a:rPr>
              <a:t>Professioni Legali</a:t>
            </a:r>
          </a:p>
          <a:p>
            <a:r>
              <a:rPr lang="it-IT" dirty="0">
                <a:solidFill>
                  <a:schemeClr val="tx1"/>
                </a:solidFill>
              </a:rPr>
              <a:t>A</a:t>
            </a:r>
            <a:r>
              <a:rPr lang="it-IT" dirty="0" smtClean="0">
                <a:solidFill>
                  <a:schemeClr val="tx1"/>
                </a:solidFill>
              </a:rPr>
              <a:t>nno Accademico </a:t>
            </a:r>
            <a:r>
              <a:rPr lang="it-IT" dirty="0" smtClean="0">
                <a:solidFill>
                  <a:schemeClr val="tx1"/>
                </a:solidFill>
              </a:rPr>
              <a:t>2024-2025</a:t>
            </a:r>
            <a:endParaRPr lang="it-IT" dirty="0" smtClean="0">
              <a:solidFill>
                <a:schemeClr val="tx1"/>
              </a:solidFill>
            </a:endParaRPr>
          </a:p>
          <a:p>
            <a:r>
              <a:rPr lang="it-IT" dirty="0" smtClean="0">
                <a:solidFill>
                  <a:schemeClr val="tx1"/>
                </a:solidFill>
              </a:rPr>
              <a:t>Modulo Giustizia Costituzionale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716016" y="70294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Picture 2" descr="Risultato immagine per logo università federico I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19336"/>
            <a:ext cx="35514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088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Tracce diritto civile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it-IT" sz="3800" b="1" dirty="0" smtClean="0">
                <a:latin typeface="Bookman Old Style" panose="02050604050505020204" pitchFamily="18" charset="0"/>
              </a:rPr>
              <a:t>Evoluzioni </a:t>
            </a:r>
            <a:r>
              <a:rPr lang="it-IT" sz="3800" b="1" dirty="0">
                <a:latin typeface="Bookman Old Style" panose="02050604050505020204" pitchFamily="18" charset="0"/>
              </a:rPr>
              <a:t>giurisprudenziali della Corte Cost. in tema di PMA</a:t>
            </a:r>
            <a:r>
              <a:rPr lang="it-IT" sz="3800" dirty="0">
                <a:latin typeface="Bookman Old Style" panose="02050604050505020204" pitchFamily="18" charset="0"/>
              </a:rPr>
              <a:t> (eliminazione del divieto di impianto di 3/+ embrioni contemporaneamente con </a:t>
            </a:r>
            <a:r>
              <a:rPr lang="it-IT" sz="3800" dirty="0" err="1">
                <a:latin typeface="Bookman Old Style" panose="02050604050505020204" pitchFamily="18" charset="0"/>
              </a:rPr>
              <a:t>sent</a:t>
            </a:r>
            <a:r>
              <a:rPr lang="it-IT" sz="3800" dirty="0">
                <a:latin typeface="Bookman Old Style" panose="02050604050505020204" pitchFamily="18" charset="0"/>
              </a:rPr>
              <a:t>. 151/2009; eliminazione del divieto di fecondazione eterologa per coppie affette da sterilità/infertilità assolute e irreversibili con </a:t>
            </a:r>
            <a:r>
              <a:rPr lang="it-IT" sz="3800" dirty="0" err="1">
                <a:latin typeface="Bookman Old Style" panose="02050604050505020204" pitchFamily="18" charset="0"/>
              </a:rPr>
              <a:t>sent</a:t>
            </a:r>
            <a:r>
              <a:rPr lang="it-IT" sz="3800" dirty="0">
                <a:latin typeface="Bookman Old Style" panose="02050604050505020204" pitchFamily="18" charset="0"/>
              </a:rPr>
              <a:t>. 162/2014; eliminazione del divieto di accesso a tecniche PMA per coppie fertili affette da patologie genetiche con </a:t>
            </a:r>
            <a:r>
              <a:rPr lang="it-IT" sz="3800" dirty="0" err="1">
                <a:latin typeface="Bookman Old Style" panose="02050604050505020204" pitchFamily="18" charset="0"/>
              </a:rPr>
              <a:t>sent</a:t>
            </a:r>
            <a:r>
              <a:rPr lang="it-IT" sz="3800" dirty="0">
                <a:latin typeface="Bookman Old Style" panose="02050604050505020204" pitchFamily="18" charset="0"/>
              </a:rPr>
              <a:t>. 96/2015; sul divieto di accesso a tecniche PMA a coppie dello stesso sesso </a:t>
            </a:r>
            <a:r>
              <a:rPr lang="it-IT" sz="3800" dirty="0" err="1">
                <a:latin typeface="Bookman Old Style" panose="02050604050505020204" pitchFamily="18" charset="0"/>
              </a:rPr>
              <a:t>vd</a:t>
            </a:r>
            <a:r>
              <a:rPr lang="it-IT" sz="3800" dirty="0">
                <a:latin typeface="Bookman Old Style" panose="02050604050505020204" pitchFamily="18" charset="0"/>
              </a:rPr>
              <a:t>. </a:t>
            </a:r>
            <a:r>
              <a:rPr lang="it-IT" sz="3800" dirty="0" err="1">
                <a:latin typeface="Bookman Old Style" panose="02050604050505020204" pitchFamily="18" charset="0"/>
              </a:rPr>
              <a:t>sent</a:t>
            </a:r>
            <a:r>
              <a:rPr lang="it-IT" sz="3800" dirty="0">
                <a:latin typeface="Bookman Old Style" panose="02050604050505020204" pitchFamily="18" charset="0"/>
              </a:rPr>
              <a:t>. 221/2019</a:t>
            </a:r>
            <a:r>
              <a:rPr lang="it-IT" sz="3800" dirty="0" smtClean="0">
                <a:latin typeface="Bookman Old Style" panose="02050604050505020204" pitchFamily="18" charset="0"/>
              </a:rPr>
              <a:t>)</a:t>
            </a:r>
          </a:p>
          <a:p>
            <a:pPr marL="0" indent="0" algn="just">
              <a:buNone/>
            </a:pPr>
            <a:r>
              <a:rPr lang="it-IT" sz="3800" dirty="0">
                <a:latin typeface="Bookman Old Style" panose="02050604050505020204" pitchFamily="18" charset="0"/>
              </a:rPr>
              <a:t> </a:t>
            </a:r>
          </a:p>
          <a:p>
            <a:pPr marL="0" indent="0" algn="just">
              <a:buNone/>
            </a:pPr>
            <a:r>
              <a:rPr lang="it-IT" sz="3800" b="1" dirty="0" smtClean="0">
                <a:latin typeface="Bookman Old Style" panose="02050604050505020204" pitchFamily="18" charset="0"/>
              </a:rPr>
              <a:t>Tutela </a:t>
            </a:r>
            <a:r>
              <a:rPr lang="it-IT" sz="3800" b="1" dirty="0">
                <a:latin typeface="Bookman Old Style" panose="02050604050505020204" pitchFamily="18" charset="0"/>
              </a:rPr>
              <a:t>dei figli nati all'estero tramite maternità surrogata</a:t>
            </a:r>
            <a:r>
              <a:rPr lang="it-IT" sz="3800" dirty="0">
                <a:latin typeface="Bookman Old Style" panose="02050604050505020204" pitchFamily="18" charset="0"/>
              </a:rPr>
              <a:t> (</a:t>
            </a:r>
            <a:r>
              <a:rPr lang="it-IT" sz="3800" dirty="0" err="1">
                <a:latin typeface="Bookman Old Style" panose="02050604050505020204" pitchFamily="18" charset="0"/>
              </a:rPr>
              <a:t>sent</a:t>
            </a:r>
            <a:r>
              <a:rPr lang="it-IT" sz="3800" dirty="0">
                <a:latin typeface="Bookman Old Style" panose="02050604050505020204" pitchFamily="18" charset="0"/>
              </a:rPr>
              <a:t>. 33/2021</a:t>
            </a:r>
            <a:r>
              <a:rPr lang="it-IT" sz="3800" dirty="0" smtClean="0">
                <a:latin typeface="Bookman Old Style" panose="02050604050505020204" pitchFamily="18" charset="0"/>
              </a:rPr>
              <a:t>)</a:t>
            </a:r>
            <a:endParaRPr lang="it-IT" sz="3800" dirty="0">
              <a:latin typeface="Bookman Old Style" panose="02050604050505020204" pitchFamily="18" charset="0"/>
            </a:endParaRPr>
          </a:p>
          <a:p>
            <a:pPr marL="0" indent="0" algn="just">
              <a:buNone/>
            </a:pPr>
            <a:r>
              <a:rPr lang="it-IT" sz="3800" dirty="0">
                <a:latin typeface="Bookman Old Style" panose="02050604050505020204" pitchFamily="18" charset="0"/>
              </a:rPr>
              <a:t> </a:t>
            </a:r>
          </a:p>
          <a:p>
            <a:pPr marL="0" indent="0" algn="just">
              <a:buNone/>
            </a:pPr>
            <a:r>
              <a:rPr lang="it-IT" sz="3800" b="1" dirty="0" smtClean="0">
                <a:latin typeface="Bookman Old Style" panose="02050604050505020204" pitchFamily="18" charset="0"/>
              </a:rPr>
              <a:t>Modello </a:t>
            </a:r>
            <a:r>
              <a:rPr lang="it-IT" sz="3800" b="1" dirty="0">
                <a:latin typeface="Bookman Old Style" panose="02050604050505020204" pitchFamily="18" charset="0"/>
              </a:rPr>
              <a:t>incidentale e decorrenza degli effetti delle sentenze di accoglimento della Corte Costituzionale/ I poteri del giudice comune nel rapporto con la Corte costituzionale e le Corti </a:t>
            </a:r>
            <a:r>
              <a:rPr lang="it-IT" sz="3800" b="1" dirty="0" smtClean="0">
                <a:latin typeface="Bookman Old Style" panose="02050604050505020204" pitchFamily="18" charset="0"/>
              </a:rPr>
              <a:t>europee</a:t>
            </a:r>
            <a:endParaRPr lang="it-IT" sz="3800" dirty="0">
              <a:latin typeface="Bookman Old Style" panose="02050604050505020204" pitchFamily="18" charset="0"/>
            </a:endParaRPr>
          </a:p>
          <a:p>
            <a:pPr marL="0" indent="0" algn="just">
              <a:buNone/>
            </a:pPr>
            <a:r>
              <a:rPr lang="it-IT" sz="3800" dirty="0"/>
              <a:t> </a:t>
            </a:r>
          </a:p>
          <a:p>
            <a:pPr algn="just"/>
            <a:endParaRPr lang="it-IT" sz="3800" dirty="0"/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797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Tracce diritto penale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it-IT" b="1" dirty="0" smtClean="0"/>
              <a:t>Ergastolo </a:t>
            </a:r>
            <a:r>
              <a:rPr lang="it-IT" b="1" dirty="0"/>
              <a:t>ostativo al vaglio della Corte Cost.</a:t>
            </a:r>
            <a:r>
              <a:rPr lang="it-IT" dirty="0"/>
              <a:t> (</a:t>
            </a:r>
            <a:r>
              <a:rPr lang="it-IT" dirty="0" err="1"/>
              <a:t>ord</a:t>
            </a:r>
            <a:r>
              <a:rPr lang="it-IT" dirty="0"/>
              <a:t>. 97/2021</a:t>
            </a:r>
            <a:r>
              <a:rPr lang="it-IT" dirty="0" smtClean="0"/>
              <a:t>)</a:t>
            </a:r>
            <a:endParaRPr lang="it-IT" dirty="0"/>
          </a:p>
          <a:p>
            <a:pPr marL="0" indent="0" algn="just">
              <a:buNone/>
            </a:pPr>
            <a:r>
              <a:rPr lang="it-IT" dirty="0"/>
              <a:t> </a:t>
            </a:r>
          </a:p>
          <a:p>
            <a:pPr marL="0" indent="0" algn="just">
              <a:buNone/>
            </a:pPr>
            <a:r>
              <a:rPr lang="it-IT" b="1" dirty="0" smtClean="0"/>
              <a:t>Caso </a:t>
            </a:r>
            <a:r>
              <a:rPr lang="it-IT" b="1" dirty="0"/>
              <a:t>Cappato e diritto a morire: indagine sulla costituzionalità dell'art. 580 c.p. </a:t>
            </a:r>
            <a:r>
              <a:rPr lang="it-IT" dirty="0"/>
              <a:t> (</a:t>
            </a:r>
            <a:r>
              <a:rPr lang="it-IT" dirty="0" err="1"/>
              <a:t>sent</a:t>
            </a:r>
            <a:r>
              <a:rPr lang="it-IT" dirty="0"/>
              <a:t>. 242/2019</a:t>
            </a:r>
            <a:r>
              <a:rPr lang="it-IT" dirty="0" smtClean="0"/>
              <a:t>)</a:t>
            </a:r>
            <a:endParaRPr lang="it-IT" dirty="0"/>
          </a:p>
          <a:p>
            <a:pPr marL="0" indent="0" algn="just">
              <a:buNone/>
            </a:pPr>
            <a:r>
              <a:rPr lang="it-IT" dirty="0"/>
              <a:t> </a:t>
            </a:r>
          </a:p>
          <a:p>
            <a:pPr marL="0" indent="0" algn="just">
              <a:buNone/>
            </a:pPr>
            <a:r>
              <a:rPr lang="it-IT" b="1" dirty="0" smtClean="0"/>
              <a:t>Principio </a:t>
            </a:r>
            <a:r>
              <a:rPr lang="it-IT" b="1" dirty="0"/>
              <a:t>di prevedibilità CEDU </a:t>
            </a:r>
            <a:r>
              <a:rPr lang="it-IT" dirty="0"/>
              <a:t>(sentenze 24 e 25 /2019</a:t>
            </a:r>
            <a:r>
              <a:rPr lang="it-IT" dirty="0" smtClean="0"/>
              <a:t>)</a:t>
            </a:r>
            <a:endParaRPr lang="it-IT" dirty="0"/>
          </a:p>
          <a:p>
            <a:pPr algn="just"/>
            <a:endParaRPr lang="it-IT" dirty="0"/>
          </a:p>
          <a:p>
            <a:pPr marL="0" indent="0" algn="just">
              <a:buNone/>
            </a:pPr>
            <a:r>
              <a:rPr lang="it-IT" b="1" dirty="0" smtClean="0"/>
              <a:t>Criteri </a:t>
            </a:r>
            <a:r>
              <a:rPr lang="it-IT" b="1" dirty="0"/>
              <a:t>Engel e retroattività favorevole </a:t>
            </a:r>
            <a:r>
              <a:rPr lang="it-IT" dirty="0"/>
              <a:t>(</a:t>
            </a:r>
            <a:r>
              <a:rPr lang="it-IT" dirty="0" err="1"/>
              <a:t>sent</a:t>
            </a:r>
            <a:r>
              <a:rPr lang="it-IT" dirty="0"/>
              <a:t>. 63/2019; </a:t>
            </a:r>
            <a:r>
              <a:rPr lang="it-IT" dirty="0" err="1"/>
              <a:t>sent</a:t>
            </a:r>
            <a:r>
              <a:rPr lang="it-IT" dirty="0"/>
              <a:t>. 230/2012)/ </a:t>
            </a:r>
            <a:r>
              <a:rPr lang="it-IT" b="1" dirty="0"/>
              <a:t>giudicato penale e retroattività mutamenti </a:t>
            </a:r>
            <a:r>
              <a:rPr lang="it-IT" b="1" dirty="0" smtClean="0"/>
              <a:t>giurisprudenziali</a:t>
            </a:r>
            <a:endParaRPr lang="it-IT" dirty="0"/>
          </a:p>
          <a:p>
            <a:endParaRPr lang="it-IT" dirty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6682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Tracce diritto amministrativo</a:t>
            </a: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4</a:t>
            </a:fld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390778" y="1556792"/>
            <a:ext cx="8424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 </a:t>
            </a:r>
          </a:p>
          <a:p>
            <a:pPr algn="just"/>
            <a:r>
              <a:rPr lang="it-IT" sz="2400" b="1" dirty="0" smtClean="0"/>
              <a:t>Tangibilità </a:t>
            </a:r>
            <a:r>
              <a:rPr lang="it-IT" sz="2400" b="1" dirty="0"/>
              <a:t>del giudicato applicativo di una sanzione amministrativa costituzionalmente illegittima</a:t>
            </a:r>
            <a:r>
              <a:rPr lang="it-IT" sz="2400" dirty="0"/>
              <a:t> (</a:t>
            </a:r>
            <a:r>
              <a:rPr lang="it-IT" sz="2400" dirty="0" err="1"/>
              <a:t>sent</a:t>
            </a:r>
            <a:r>
              <a:rPr lang="it-IT" sz="2400" dirty="0"/>
              <a:t>. 68/2021</a:t>
            </a:r>
            <a:r>
              <a:rPr lang="it-IT" sz="2400" dirty="0" smtClean="0"/>
              <a:t>)</a:t>
            </a:r>
            <a:endParaRPr lang="it-IT" sz="2400" dirty="0"/>
          </a:p>
          <a:p>
            <a:pPr algn="just"/>
            <a:r>
              <a:rPr lang="it-IT" sz="2400" dirty="0"/>
              <a:t> </a:t>
            </a:r>
          </a:p>
          <a:p>
            <a:pPr algn="just"/>
            <a:r>
              <a:rPr lang="it-IT" sz="2400" b="1" dirty="0" smtClean="0"/>
              <a:t>Erosione </a:t>
            </a:r>
            <a:r>
              <a:rPr lang="it-IT" sz="2400" b="1" dirty="0"/>
              <a:t>del mito del giudicato: Rapporti tra giudicato amministrativo e sistema </a:t>
            </a:r>
            <a:r>
              <a:rPr lang="it-IT" sz="2400" b="1" dirty="0" err="1"/>
              <a:t>Cedu</a:t>
            </a:r>
            <a:r>
              <a:rPr lang="it-IT" sz="2400" b="1" dirty="0"/>
              <a:t> </a:t>
            </a:r>
            <a:r>
              <a:rPr lang="it-IT" sz="2400" dirty="0"/>
              <a:t>(</a:t>
            </a:r>
            <a:r>
              <a:rPr lang="it-IT" sz="2400" dirty="0" err="1"/>
              <a:t>sent</a:t>
            </a:r>
            <a:r>
              <a:rPr lang="it-IT" sz="2400" dirty="0"/>
              <a:t>. 123/2017) </a:t>
            </a:r>
            <a:r>
              <a:rPr lang="it-IT" sz="2400" b="1" dirty="0"/>
              <a:t>e sui limiti del controllo sulla giurisdizione affidato dalla Costituzione alla Corte di cassazione </a:t>
            </a:r>
            <a:r>
              <a:rPr lang="it-IT" sz="2400" dirty="0"/>
              <a:t>(</a:t>
            </a:r>
            <a:r>
              <a:rPr lang="it-IT" sz="2400" dirty="0" err="1"/>
              <a:t>sent</a:t>
            </a:r>
            <a:r>
              <a:rPr lang="it-IT" sz="2400" dirty="0"/>
              <a:t>. 6/2018</a:t>
            </a:r>
            <a:r>
              <a:rPr lang="it-IT" sz="2400" dirty="0" smtClean="0"/>
              <a:t>)</a:t>
            </a:r>
            <a:endParaRPr lang="it-IT" sz="2400" dirty="0"/>
          </a:p>
          <a:p>
            <a:pPr algn="just"/>
            <a:r>
              <a:rPr lang="it-IT" sz="2400" dirty="0"/>
              <a:t> </a:t>
            </a:r>
          </a:p>
          <a:p>
            <a:pPr algn="just"/>
            <a:r>
              <a:rPr lang="it-IT" sz="2400" b="1" dirty="0" smtClean="0"/>
              <a:t>Scia </a:t>
            </a:r>
            <a:r>
              <a:rPr lang="it-IT" sz="2400" b="1" dirty="0"/>
              <a:t>e tutela del terzo </a:t>
            </a:r>
            <a:r>
              <a:rPr lang="it-IT" sz="2400" dirty="0"/>
              <a:t>(</a:t>
            </a:r>
            <a:r>
              <a:rPr lang="it-IT" sz="2400" dirty="0" err="1"/>
              <a:t>sent</a:t>
            </a:r>
            <a:r>
              <a:rPr lang="it-IT" sz="2400" dirty="0"/>
              <a:t>. 45/2019; </a:t>
            </a:r>
            <a:r>
              <a:rPr lang="it-IT" sz="2400" dirty="0" err="1"/>
              <a:t>sent</a:t>
            </a:r>
            <a:r>
              <a:rPr lang="it-IT" sz="2400" dirty="0"/>
              <a:t>. 153/2020</a:t>
            </a:r>
            <a:r>
              <a:rPr lang="it-IT" sz="2400" dirty="0" smtClean="0"/>
              <a:t>)</a:t>
            </a:r>
            <a:endParaRPr lang="it-IT" sz="2400" dirty="0"/>
          </a:p>
          <a:p>
            <a:r>
              <a:rPr lang="it-IT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9277281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1021</TotalTime>
  <Words>148</Words>
  <Application>Microsoft Office PowerPoint</Application>
  <PresentationFormat>Presentazione su schermo (4:3)</PresentationFormat>
  <Paragraphs>34</Paragraphs>
  <Slides>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5" baseType="lpstr">
      <vt:lpstr>Tema di Office</vt:lpstr>
      <vt:lpstr>Rilevanza e non manifesta infondatezza della questione di legittimità costituzionale in via incidentale</vt:lpstr>
      <vt:lpstr>Tracce diritto civile</vt:lpstr>
      <vt:lpstr>Tracce diritto penale</vt:lpstr>
      <vt:lpstr>Tracce diritto amministrativo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Tecniche di redazione  degli atti giudiziari</dc:title>
  <dc:creator>federica federici</dc:creator>
  <cp:lastModifiedBy>Federica Federici</cp:lastModifiedBy>
  <cp:revision>14</cp:revision>
  <dcterms:created xsi:type="dcterms:W3CDTF">2017-12-08T19:06:52Z</dcterms:created>
  <dcterms:modified xsi:type="dcterms:W3CDTF">2025-02-22T09:43:44Z</dcterms:modified>
</cp:coreProperties>
</file>