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4"/>
  </p:notesMasterIdLst>
  <p:sldIdLst>
    <p:sldId id="260" r:id="rId2"/>
    <p:sldId id="259" r:id="rId3"/>
  </p:sldIdLst>
  <p:sldSz cx="10691813" cy="75596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5E5"/>
    <a:srgbClr val="250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410" y="9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BB33D4F-7BC3-4DB6-AA6B-38E1756B99C8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08EBF5-83AA-4FCC-AE70-A3A8383DB4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8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01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36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5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39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17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856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10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0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3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0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7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82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37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28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33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6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E0E2-E67F-4CB8-B8F4-7024BD21803E}" type="datetimeFigureOut">
              <a:rPr lang="it-IT" smtClean="0"/>
              <a:pPr/>
              <a:t>24/01/2020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E251D2D9-9A4D-48C6-ADE1-0A5DDCC927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9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3.bin"/><Relationship Id="rId3" Type="http://schemas.openxmlformats.org/officeDocument/2006/relationships/hyperlink" Target="mailto:tfbigfed2@unina.it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tif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.png"/><Relationship Id="rId10" Type="http://schemas.openxmlformats.org/officeDocument/2006/relationships/image" Target="../media/image2.e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3875AA-CBB8-4180-848B-A87AB2BF9B22}"/>
              </a:ext>
            </a:extLst>
          </p:cNvPr>
          <p:cNvSpPr txBox="1"/>
          <p:nvPr/>
        </p:nvSpPr>
        <p:spPr>
          <a:xfrm>
            <a:off x="4250518" y="6816668"/>
            <a:ext cx="1550424" cy="7386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tfbigfed2@unina.it</a:t>
            </a: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20B0BB-6D31-4C54-B6D0-B5AC56543E0D}"/>
              </a:ext>
            </a:extLst>
          </p:cNvPr>
          <p:cNvSpPr txBox="1"/>
          <p:nvPr/>
        </p:nvSpPr>
        <p:spPr>
          <a:xfrm>
            <a:off x="4104700" y="261641"/>
            <a:ext cx="1609736" cy="255454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-IT" sz="1600" b="1" kern="0" dirty="0">
                <a:solidFill>
                  <a:srgbClr val="002060"/>
                </a:solidFill>
                <a:latin typeface="Baskerville Old Face" pitchFamily="18" charset="0"/>
              </a:rPr>
              <a:t>Gruppo di lavoro</a:t>
            </a:r>
            <a:endParaRPr lang="it-IT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Valeria Costantino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 Mangoni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Michela Corsaro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Alessandra Napolitano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Luisa Chiusano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Tiziana Pepe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Francesco De Paola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Antonio </a:t>
            </a:r>
            <a:r>
              <a:rPr lang="it-IT" sz="1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Marzocchella</a:t>
            </a:r>
            <a:endParaRPr lang="it-IT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Stefania Santini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Tommaso Coppola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Mariano Parente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Maurizio Fedi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B6196F-FF3E-45D4-8C68-9D8DA1FEFE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8" b="50000"/>
          <a:stretch/>
        </p:blipFill>
        <p:spPr>
          <a:xfrm>
            <a:off x="2215013" y="2272739"/>
            <a:ext cx="1220957" cy="927181"/>
          </a:xfrm>
          <a:prstGeom prst="rect">
            <a:avLst/>
          </a:prstGeom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15DC214-CBD1-461C-A22A-F25F8F90D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81443"/>
              </p:ext>
            </p:extLst>
          </p:nvPr>
        </p:nvGraphicFramePr>
        <p:xfrm>
          <a:off x="1244015" y="3462206"/>
          <a:ext cx="2083641" cy="39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Acrobat Document" r:id="rId5" imgW="2674080" imgH="509040" progId="AcroExch.Document.DC">
                  <p:embed/>
                </p:oleObj>
              </mc:Choice>
              <mc:Fallback>
                <p:oleObj name="Acrobat Document" r:id="rId5" imgW="2674080" imgH="509040" progId="AcroExch.Document.DC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15" y="3462206"/>
                        <a:ext cx="2083641" cy="39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CC7B526A-3665-4CA8-A58B-EBE9DA1D9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16" y="5884980"/>
            <a:ext cx="947109" cy="7847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19201A-BDD9-47B2-9E32-79FB6840F03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055" y="2812028"/>
            <a:ext cx="1691247" cy="450474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4B23082-8CF1-4D24-A656-F7322CA9B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43212"/>
              </p:ext>
            </p:extLst>
          </p:nvPr>
        </p:nvGraphicFramePr>
        <p:xfrm>
          <a:off x="696995" y="2006554"/>
          <a:ext cx="1167657" cy="55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Acrobat Document" r:id="rId9" imgW="5321520" imgH="2527920" progId="AcroExch.Document.DC">
                  <p:embed/>
                </p:oleObj>
              </mc:Choice>
              <mc:Fallback>
                <p:oleObj name="Acrobat Document" r:id="rId9" imgW="5321520" imgH="2527920" progId="AcroExch.Document.DC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95" y="2006554"/>
                        <a:ext cx="1167657" cy="555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1BEFF54E-371C-44B3-A244-4D1211449A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9" y="4229697"/>
            <a:ext cx="1792136" cy="682327"/>
          </a:xfrm>
          <a:prstGeom prst="rect">
            <a:avLst/>
          </a:prstGeom>
        </p:spPr>
      </p:pic>
      <p:pic>
        <p:nvPicPr>
          <p:cNvPr id="10" name="Immagine 9" descr="C:\Users\Matteo\Desktop\Biosearch\Logo BIOSEARCH.jpg">
            <a:extLst>
              <a:ext uri="{FF2B5EF4-FFF2-40B4-BE49-F238E27FC236}">
                <a16:creationId xmlns:a16="http://schemas.microsoft.com/office/drawing/2014/main" id="{3B0B056A-7BFD-47FA-83C9-E12DBE4805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5" y="7013048"/>
            <a:ext cx="2178352" cy="3459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94E495C-7BF1-4EA9-98DB-7482D8A5D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52498"/>
              </p:ext>
            </p:extLst>
          </p:nvPr>
        </p:nvGraphicFramePr>
        <p:xfrm>
          <a:off x="1937026" y="4470097"/>
          <a:ext cx="1262813" cy="89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Acrobat Document" r:id="rId13" imgW="7521480" imgH="5315040" progId="AcroExch.Document.DC">
                  <p:embed/>
                </p:oleObj>
              </mc:Choice>
              <mc:Fallback>
                <p:oleObj name="Acrobat Document" r:id="rId13" imgW="7521480" imgH="5315040" progId="AcroExch.Document.DC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026" y="4470097"/>
                        <a:ext cx="1262813" cy="893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 19">
            <a:extLst>
              <a:ext uri="{FF2B5EF4-FFF2-40B4-BE49-F238E27FC236}">
                <a16:creationId xmlns:a16="http://schemas.microsoft.com/office/drawing/2014/main" id="{4DE801E7-12CC-45EC-B9F5-55F692E5917F}"/>
              </a:ext>
            </a:extLst>
          </p:cNvPr>
          <p:cNvSpPr/>
          <p:nvPr/>
        </p:nvSpPr>
        <p:spPr>
          <a:xfrm rot="5400000" flipH="1" flipV="1">
            <a:off x="3832243" y="1002600"/>
            <a:ext cx="9936000" cy="3816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8800 w 21600"/>
              <a:gd name="connsiteY3" fmla="*/ 7200 h 17322"/>
              <a:gd name="connsiteX4" fmla="*/ 0 w 21600"/>
              <a:gd name="connsiteY4" fmla="*/ 0 h 17322"/>
              <a:gd name="connsiteX0" fmla="*/ 0 w 26182"/>
              <a:gd name="connsiteY0" fmla="*/ 0 h 17322"/>
              <a:gd name="connsiteX1" fmla="*/ 21600 w 26182"/>
              <a:gd name="connsiteY1" fmla="*/ 0 h 17322"/>
              <a:gd name="connsiteX2" fmla="*/ 21600 w 26182"/>
              <a:gd name="connsiteY2" fmla="*/ 17322 h 17322"/>
              <a:gd name="connsiteX3" fmla="*/ 15382 w 26182"/>
              <a:gd name="connsiteY3" fmla="*/ 1931 h 17322"/>
              <a:gd name="connsiteX4" fmla="*/ 0 w 26182"/>
              <a:gd name="connsiteY4" fmla="*/ 0 h 17322"/>
              <a:gd name="connsiteX0" fmla="*/ 0 w 27534"/>
              <a:gd name="connsiteY0" fmla="*/ 0 h 17322"/>
              <a:gd name="connsiteX1" fmla="*/ 21600 w 27534"/>
              <a:gd name="connsiteY1" fmla="*/ 0 h 17322"/>
              <a:gd name="connsiteX2" fmla="*/ 21600 w 27534"/>
              <a:gd name="connsiteY2" fmla="*/ 17322 h 17322"/>
              <a:gd name="connsiteX3" fmla="*/ 16734 w 27534"/>
              <a:gd name="connsiteY3" fmla="*/ 1204 h 17322"/>
              <a:gd name="connsiteX4" fmla="*/ 0 w 27534"/>
              <a:gd name="connsiteY4" fmla="*/ 0 h 17322"/>
              <a:gd name="connsiteX0" fmla="*/ 0 w 28718"/>
              <a:gd name="connsiteY0" fmla="*/ 0 h 17322"/>
              <a:gd name="connsiteX1" fmla="*/ 21600 w 28718"/>
              <a:gd name="connsiteY1" fmla="*/ 0 h 17322"/>
              <a:gd name="connsiteX2" fmla="*/ 21600 w 28718"/>
              <a:gd name="connsiteY2" fmla="*/ 17322 h 17322"/>
              <a:gd name="connsiteX3" fmla="*/ 17918 w 28718"/>
              <a:gd name="connsiteY3" fmla="*/ 1568 h 17322"/>
              <a:gd name="connsiteX4" fmla="*/ 0 w 28718"/>
              <a:gd name="connsiteY4" fmla="*/ 0 h 17322"/>
              <a:gd name="connsiteX0" fmla="*/ 0 w 28718"/>
              <a:gd name="connsiteY0" fmla="*/ 0 h 17322"/>
              <a:gd name="connsiteX1" fmla="*/ 21600 w 28718"/>
              <a:gd name="connsiteY1" fmla="*/ 0 h 17322"/>
              <a:gd name="connsiteX2" fmla="*/ 21792 w 28718"/>
              <a:gd name="connsiteY2" fmla="*/ 8479 h 17322"/>
              <a:gd name="connsiteX3" fmla="*/ 21600 w 28718"/>
              <a:gd name="connsiteY3" fmla="*/ 17322 h 17322"/>
              <a:gd name="connsiteX4" fmla="*/ 17918 w 28718"/>
              <a:gd name="connsiteY4" fmla="*/ 1568 h 17322"/>
              <a:gd name="connsiteX5" fmla="*/ 0 w 28718"/>
              <a:gd name="connsiteY5" fmla="*/ 0 h 17322"/>
              <a:gd name="connsiteX0" fmla="*/ 0 w 28718"/>
              <a:gd name="connsiteY0" fmla="*/ 0 h 17322"/>
              <a:gd name="connsiteX1" fmla="*/ 21600 w 28718"/>
              <a:gd name="connsiteY1" fmla="*/ 0 h 17322"/>
              <a:gd name="connsiteX2" fmla="*/ 23886 w 28718"/>
              <a:gd name="connsiteY2" fmla="*/ 8297 h 17322"/>
              <a:gd name="connsiteX3" fmla="*/ 21600 w 28718"/>
              <a:gd name="connsiteY3" fmla="*/ 17322 h 17322"/>
              <a:gd name="connsiteX4" fmla="*/ 17918 w 28718"/>
              <a:gd name="connsiteY4" fmla="*/ 1568 h 17322"/>
              <a:gd name="connsiteX5" fmla="*/ 0 w 28718"/>
              <a:gd name="connsiteY5" fmla="*/ 0 h 17322"/>
              <a:gd name="connsiteX0" fmla="*/ 0 w 28718"/>
              <a:gd name="connsiteY0" fmla="*/ 0 h 17322"/>
              <a:gd name="connsiteX1" fmla="*/ 21792 w 28718"/>
              <a:gd name="connsiteY1" fmla="*/ 0 h 17322"/>
              <a:gd name="connsiteX2" fmla="*/ 23886 w 28718"/>
              <a:gd name="connsiteY2" fmla="*/ 8297 h 17322"/>
              <a:gd name="connsiteX3" fmla="*/ 21600 w 28718"/>
              <a:gd name="connsiteY3" fmla="*/ 17322 h 17322"/>
              <a:gd name="connsiteX4" fmla="*/ 17918 w 28718"/>
              <a:gd name="connsiteY4" fmla="*/ 1568 h 17322"/>
              <a:gd name="connsiteX5" fmla="*/ 0 w 28718"/>
              <a:gd name="connsiteY5" fmla="*/ 0 h 17322"/>
              <a:gd name="connsiteX0" fmla="*/ 0 w 28718"/>
              <a:gd name="connsiteY0" fmla="*/ 0 h 17322"/>
              <a:gd name="connsiteX1" fmla="*/ 21792 w 28718"/>
              <a:gd name="connsiteY1" fmla="*/ 0 h 17322"/>
              <a:gd name="connsiteX2" fmla="*/ 23886 w 28718"/>
              <a:gd name="connsiteY2" fmla="*/ 8297 h 17322"/>
              <a:gd name="connsiteX3" fmla="*/ 21792 w 28718"/>
              <a:gd name="connsiteY3" fmla="*/ 17322 h 17322"/>
              <a:gd name="connsiteX4" fmla="*/ 17918 w 28718"/>
              <a:gd name="connsiteY4" fmla="*/ 1568 h 17322"/>
              <a:gd name="connsiteX5" fmla="*/ 0 w 28718"/>
              <a:gd name="connsiteY5" fmla="*/ 0 h 17322"/>
              <a:gd name="connsiteX0" fmla="*/ 0 w 28718"/>
              <a:gd name="connsiteY0" fmla="*/ 0 h 17322"/>
              <a:gd name="connsiteX1" fmla="*/ 21792 w 28718"/>
              <a:gd name="connsiteY1" fmla="*/ 0 h 17322"/>
              <a:gd name="connsiteX2" fmla="*/ 21792 w 28718"/>
              <a:gd name="connsiteY2" fmla="*/ 8479 h 17322"/>
              <a:gd name="connsiteX3" fmla="*/ 21792 w 28718"/>
              <a:gd name="connsiteY3" fmla="*/ 17322 h 17322"/>
              <a:gd name="connsiteX4" fmla="*/ 17918 w 28718"/>
              <a:gd name="connsiteY4" fmla="*/ 1568 h 17322"/>
              <a:gd name="connsiteX5" fmla="*/ 0 w 28718"/>
              <a:gd name="connsiteY5" fmla="*/ 0 h 17322"/>
              <a:gd name="connsiteX0" fmla="*/ 0 w 27716"/>
              <a:gd name="connsiteY0" fmla="*/ 0 h 17322"/>
              <a:gd name="connsiteX1" fmla="*/ 21792 w 27716"/>
              <a:gd name="connsiteY1" fmla="*/ 0 h 17322"/>
              <a:gd name="connsiteX2" fmla="*/ 21792 w 27716"/>
              <a:gd name="connsiteY2" fmla="*/ 8479 h 17322"/>
              <a:gd name="connsiteX3" fmla="*/ 21792 w 27716"/>
              <a:gd name="connsiteY3" fmla="*/ 17322 h 17322"/>
              <a:gd name="connsiteX4" fmla="*/ 16916 w 27716"/>
              <a:gd name="connsiteY4" fmla="*/ 2295 h 17322"/>
              <a:gd name="connsiteX5" fmla="*/ 0 w 27716"/>
              <a:gd name="connsiteY5" fmla="*/ 0 h 17322"/>
              <a:gd name="connsiteX0" fmla="*/ 813 w 28529"/>
              <a:gd name="connsiteY0" fmla="*/ 1455 h 18777"/>
              <a:gd name="connsiteX1" fmla="*/ 22605 w 28529"/>
              <a:gd name="connsiteY1" fmla="*/ 1455 h 18777"/>
              <a:gd name="connsiteX2" fmla="*/ 22605 w 28529"/>
              <a:gd name="connsiteY2" fmla="*/ 9934 h 18777"/>
              <a:gd name="connsiteX3" fmla="*/ 22605 w 28529"/>
              <a:gd name="connsiteY3" fmla="*/ 18777 h 18777"/>
              <a:gd name="connsiteX4" fmla="*/ 17729 w 28529"/>
              <a:gd name="connsiteY4" fmla="*/ 3750 h 18777"/>
              <a:gd name="connsiteX5" fmla="*/ 813 w 28529"/>
              <a:gd name="connsiteY5" fmla="*/ 1455 h 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9" h="18777">
                <a:moveTo>
                  <a:pt x="813" y="1455"/>
                </a:moveTo>
                <a:lnTo>
                  <a:pt x="22605" y="1455"/>
                </a:lnTo>
                <a:cubicBezTo>
                  <a:pt x="22603" y="4307"/>
                  <a:pt x="22607" y="7082"/>
                  <a:pt x="22605" y="9934"/>
                </a:cubicBezTo>
                <a:cubicBezTo>
                  <a:pt x="22607" y="12856"/>
                  <a:pt x="22603" y="15855"/>
                  <a:pt x="22605" y="18777"/>
                </a:cubicBezTo>
                <a:cubicBezTo>
                  <a:pt x="11805" y="18777"/>
                  <a:pt x="28529" y="7500"/>
                  <a:pt x="17729" y="3750"/>
                </a:cubicBezTo>
                <a:cubicBezTo>
                  <a:pt x="6929" y="0"/>
                  <a:pt x="0" y="1838"/>
                  <a:pt x="813" y="1455"/>
                </a:cubicBezTo>
                <a:close/>
              </a:path>
            </a:pathLst>
          </a:custGeom>
          <a:solidFill>
            <a:srgbClr val="0083E6"/>
          </a:solidFill>
          <a:ln w="381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9124234-34D0-4015-9C82-71D8F77DA3BC}"/>
              </a:ext>
            </a:extLst>
          </p:cNvPr>
          <p:cNvSpPr/>
          <p:nvPr/>
        </p:nvSpPr>
        <p:spPr>
          <a:xfrm>
            <a:off x="7422116" y="2621947"/>
            <a:ext cx="1715457" cy="4749757"/>
          </a:xfrm>
          <a:prstGeom prst="rect">
            <a:avLst/>
          </a:prstGeom>
          <a:solidFill>
            <a:srgbClr val="D4FBF0"/>
          </a:solidFill>
          <a:ln w="38100" cap="flat" cmpd="sng" algn="ctr">
            <a:solidFill>
              <a:srgbClr val="D4FBF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AutoShape 2" descr="https://upload.wikimedia.org/wikipedia/it/1/11/Napoli_university_seal_alfachannel.png">
            <a:extLst>
              <a:ext uri="{FF2B5EF4-FFF2-40B4-BE49-F238E27FC236}">
                <a16:creationId xmlns:a16="http://schemas.microsoft.com/office/drawing/2014/main" id="{0C583E49-740E-4882-9828-4BB50694F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1754" y="1857620"/>
            <a:ext cx="197556" cy="22630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C96D7E-1C4E-4358-A255-FD4C3F8991E1}"/>
              </a:ext>
            </a:extLst>
          </p:cNvPr>
          <p:cNvSpPr txBox="1"/>
          <p:nvPr/>
        </p:nvSpPr>
        <p:spPr>
          <a:xfrm>
            <a:off x="7553344" y="4916811"/>
            <a:ext cx="1397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La Task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Force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BigFed2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incontra le aziende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del settore</a:t>
            </a:r>
          </a:p>
        </p:txBody>
      </p:sp>
      <p:sp>
        <p:nvSpPr>
          <p:cNvPr id="17" name="Figura a mano libera 2">
            <a:extLst>
              <a:ext uri="{FF2B5EF4-FFF2-40B4-BE49-F238E27FC236}">
                <a16:creationId xmlns:a16="http://schemas.microsoft.com/office/drawing/2014/main" id="{596DC98C-8FEA-41A0-A9CE-DB5DDB474583}"/>
              </a:ext>
            </a:extLst>
          </p:cNvPr>
          <p:cNvSpPr/>
          <p:nvPr/>
        </p:nvSpPr>
        <p:spPr>
          <a:xfrm>
            <a:off x="7205869" y="1761227"/>
            <a:ext cx="3490488" cy="177647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1188"/>
              <a:gd name="connsiteY0" fmla="*/ 2381 h 10000"/>
              <a:gd name="connsiteX1" fmla="*/ 11188 w 11188"/>
              <a:gd name="connsiteY1" fmla="*/ 0 h 10000"/>
              <a:gd name="connsiteX2" fmla="*/ 11188 w 11188"/>
              <a:gd name="connsiteY2" fmla="*/ 10000 h 10000"/>
              <a:gd name="connsiteX3" fmla="*/ 1188 w 11188"/>
              <a:gd name="connsiteY3" fmla="*/ 10000 h 10000"/>
              <a:gd name="connsiteX4" fmla="*/ 0 w 11188"/>
              <a:gd name="connsiteY4" fmla="*/ 2381 h 10000"/>
              <a:gd name="connsiteX0" fmla="*/ 0 w 11188"/>
              <a:gd name="connsiteY0" fmla="*/ 2381 h 10000"/>
              <a:gd name="connsiteX1" fmla="*/ 11188 w 11188"/>
              <a:gd name="connsiteY1" fmla="*/ 0 h 10000"/>
              <a:gd name="connsiteX2" fmla="*/ 11188 w 11188"/>
              <a:gd name="connsiteY2" fmla="*/ 10000 h 10000"/>
              <a:gd name="connsiteX3" fmla="*/ 2484 w 11188"/>
              <a:gd name="connsiteY3" fmla="*/ 10000 h 10000"/>
              <a:gd name="connsiteX4" fmla="*/ 0 w 11188"/>
              <a:gd name="connsiteY4" fmla="*/ 2381 h 10000"/>
              <a:gd name="connsiteX0" fmla="*/ 0 w 10283"/>
              <a:gd name="connsiteY0" fmla="*/ 2857 h 10000"/>
              <a:gd name="connsiteX1" fmla="*/ 10283 w 10283"/>
              <a:gd name="connsiteY1" fmla="*/ 0 h 10000"/>
              <a:gd name="connsiteX2" fmla="*/ 10283 w 10283"/>
              <a:gd name="connsiteY2" fmla="*/ 10000 h 10000"/>
              <a:gd name="connsiteX3" fmla="*/ 1579 w 10283"/>
              <a:gd name="connsiteY3" fmla="*/ 10000 h 10000"/>
              <a:gd name="connsiteX4" fmla="*/ 0 w 10283"/>
              <a:gd name="connsiteY4" fmla="*/ 2857 h 10000"/>
              <a:gd name="connsiteX0" fmla="*/ 0 w 10283"/>
              <a:gd name="connsiteY0" fmla="*/ 6087 h 13230"/>
              <a:gd name="connsiteX1" fmla="*/ 10242 w 10283"/>
              <a:gd name="connsiteY1" fmla="*/ 0 h 13230"/>
              <a:gd name="connsiteX2" fmla="*/ 10283 w 10283"/>
              <a:gd name="connsiteY2" fmla="*/ 13230 h 13230"/>
              <a:gd name="connsiteX3" fmla="*/ 1579 w 10283"/>
              <a:gd name="connsiteY3" fmla="*/ 13230 h 13230"/>
              <a:gd name="connsiteX4" fmla="*/ 0 w 10283"/>
              <a:gd name="connsiteY4" fmla="*/ 6087 h 13230"/>
              <a:gd name="connsiteX0" fmla="*/ 0 w 10283"/>
              <a:gd name="connsiteY0" fmla="*/ 6087 h 13230"/>
              <a:gd name="connsiteX1" fmla="*/ 10242 w 10283"/>
              <a:gd name="connsiteY1" fmla="*/ 0 h 13230"/>
              <a:gd name="connsiteX2" fmla="*/ 10283 w 10283"/>
              <a:gd name="connsiteY2" fmla="*/ 13230 h 13230"/>
              <a:gd name="connsiteX3" fmla="*/ 1579 w 10283"/>
              <a:gd name="connsiteY3" fmla="*/ 13230 h 13230"/>
              <a:gd name="connsiteX4" fmla="*/ 0 w 10283"/>
              <a:gd name="connsiteY4" fmla="*/ 6087 h 13230"/>
              <a:gd name="connsiteX0" fmla="*/ 0 w 10283"/>
              <a:gd name="connsiteY0" fmla="*/ 6087 h 13230"/>
              <a:gd name="connsiteX1" fmla="*/ 10242 w 10283"/>
              <a:gd name="connsiteY1" fmla="*/ 0 h 13230"/>
              <a:gd name="connsiteX2" fmla="*/ 10283 w 10283"/>
              <a:gd name="connsiteY2" fmla="*/ 13230 h 13230"/>
              <a:gd name="connsiteX3" fmla="*/ 1579 w 10283"/>
              <a:gd name="connsiteY3" fmla="*/ 13230 h 13230"/>
              <a:gd name="connsiteX4" fmla="*/ 0 w 10283"/>
              <a:gd name="connsiteY4" fmla="*/ 6087 h 13230"/>
              <a:gd name="connsiteX0" fmla="*/ 0 w 10283"/>
              <a:gd name="connsiteY0" fmla="*/ 6087 h 13230"/>
              <a:gd name="connsiteX1" fmla="*/ 10242 w 10283"/>
              <a:gd name="connsiteY1" fmla="*/ 0 h 13230"/>
              <a:gd name="connsiteX2" fmla="*/ 10283 w 10283"/>
              <a:gd name="connsiteY2" fmla="*/ 13230 h 13230"/>
              <a:gd name="connsiteX3" fmla="*/ 1579 w 10283"/>
              <a:gd name="connsiteY3" fmla="*/ 13230 h 13230"/>
              <a:gd name="connsiteX4" fmla="*/ 0 w 10283"/>
              <a:gd name="connsiteY4" fmla="*/ 6087 h 1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3" h="13230">
                <a:moveTo>
                  <a:pt x="0" y="6087"/>
                </a:moveTo>
                <a:lnTo>
                  <a:pt x="10242" y="0"/>
                </a:lnTo>
                <a:cubicBezTo>
                  <a:pt x="10256" y="4410"/>
                  <a:pt x="10269" y="8820"/>
                  <a:pt x="10283" y="13230"/>
                </a:cubicBezTo>
                <a:lnTo>
                  <a:pt x="1579" y="13230"/>
                </a:lnTo>
                <a:lnTo>
                  <a:pt x="0" y="6087"/>
                </a:lnTo>
                <a:close/>
              </a:path>
            </a:pathLst>
          </a:custGeom>
          <a:solidFill>
            <a:srgbClr val="A0F6FA"/>
          </a:solidFill>
          <a:ln w="381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E8D8C1E-D798-450D-A7CF-810761E186FB}"/>
              </a:ext>
            </a:extLst>
          </p:cNvPr>
          <p:cNvSpPr txBox="1"/>
          <p:nvPr/>
        </p:nvSpPr>
        <p:spPr>
          <a:xfrm>
            <a:off x="6498478" y="2501754"/>
            <a:ext cx="4161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9238" marR="0" lvl="0" indent="-1519238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Academy &amp; Stakeholders </a:t>
            </a:r>
          </a:p>
          <a:p>
            <a:pPr marL="1519238" marR="0" lvl="0" indent="-1519238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      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benefits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from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 the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Sea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 and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for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 the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Sea</a:t>
            </a: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</a:endParaRPr>
          </a:p>
        </p:txBody>
      </p:sp>
      <p:pic>
        <p:nvPicPr>
          <p:cNvPr id="19" name="Picture 8" descr="Immagine correlata">
            <a:extLst>
              <a:ext uri="{FF2B5EF4-FFF2-40B4-BE49-F238E27FC236}">
                <a16:creationId xmlns:a16="http://schemas.microsoft.com/office/drawing/2014/main" id="{272548E2-4B5E-4186-94A6-7CCBD260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405" y="593700"/>
            <a:ext cx="649648" cy="619072"/>
          </a:xfrm>
          <a:prstGeom prst="rect">
            <a:avLst/>
          </a:prstGeom>
          <a:noFill/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EFFB7A7F-BE80-4612-A95B-5084BAE73B97}"/>
              </a:ext>
            </a:extLst>
          </p:cNvPr>
          <p:cNvSpPr/>
          <p:nvPr/>
        </p:nvSpPr>
        <p:spPr>
          <a:xfrm>
            <a:off x="7449773" y="1215462"/>
            <a:ext cx="2430912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Università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degli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Studi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di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rPr>
              <a:t> Napoli Federico II 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26A37EC0-C58B-41DA-8BB8-B27C7C4D6AF1}"/>
              </a:ext>
            </a:extLst>
          </p:cNvPr>
          <p:cNvSpPr/>
          <p:nvPr/>
        </p:nvSpPr>
        <p:spPr>
          <a:xfrm rot="10800000">
            <a:off x="7199704" y="6531555"/>
            <a:ext cx="3564000" cy="10281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18284 w 21600"/>
              <a:gd name="connsiteY2" fmla="*/ 12176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16924 w 21600"/>
              <a:gd name="connsiteY2" fmla="*/ 1140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16924 w 21600"/>
              <a:gd name="connsiteY2" fmla="*/ 1140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454 w 22054"/>
              <a:gd name="connsiteY0" fmla="*/ 0 h 23922"/>
              <a:gd name="connsiteX1" fmla="*/ 22054 w 22054"/>
              <a:gd name="connsiteY1" fmla="*/ 0 h 23922"/>
              <a:gd name="connsiteX2" fmla="*/ 10800 w 22054"/>
              <a:gd name="connsiteY2" fmla="*/ 6005 h 23922"/>
              <a:gd name="connsiteX3" fmla="*/ 454 w 22054"/>
              <a:gd name="connsiteY3" fmla="*/ 20172 h 23922"/>
              <a:gd name="connsiteX4" fmla="*/ 454 w 22054"/>
              <a:gd name="connsiteY4" fmla="*/ 0 h 23922"/>
              <a:gd name="connsiteX0" fmla="*/ 454 w 22054"/>
              <a:gd name="connsiteY0" fmla="*/ 0 h 23922"/>
              <a:gd name="connsiteX1" fmla="*/ 22054 w 22054"/>
              <a:gd name="connsiteY1" fmla="*/ 0 h 23922"/>
              <a:gd name="connsiteX2" fmla="*/ 10800 w 22054"/>
              <a:gd name="connsiteY2" fmla="*/ 6005 h 23922"/>
              <a:gd name="connsiteX3" fmla="*/ 454 w 22054"/>
              <a:gd name="connsiteY3" fmla="*/ 20172 h 23922"/>
              <a:gd name="connsiteX4" fmla="*/ 454 w 22054"/>
              <a:gd name="connsiteY4" fmla="*/ 0 h 2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4" h="23922">
                <a:moveTo>
                  <a:pt x="454" y="0"/>
                </a:moveTo>
                <a:lnTo>
                  <a:pt x="22054" y="0"/>
                </a:lnTo>
                <a:cubicBezTo>
                  <a:pt x="20495" y="3802"/>
                  <a:pt x="21600" y="6005"/>
                  <a:pt x="10800" y="6005"/>
                </a:cubicBezTo>
                <a:cubicBezTo>
                  <a:pt x="0" y="6005"/>
                  <a:pt x="11254" y="23922"/>
                  <a:pt x="454" y="20172"/>
                </a:cubicBezTo>
                <a:lnTo>
                  <a:pt x="454" y="0"/>
                </a:lnTo>
                <a:close/>
              </a:path>
            </a:pathLst>
          </a:custGeom>
          <a:solidFill>
            <a:srgbClr val="0F6FC6"/>
          </a:solidFill>
          <a:ln w="381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7AFE5D2-252E-4FF0-B87C-B1ABA0F1E6DE}"/>
              </a:ext>
            </a:extLst>
          </p:cNvPr>
          <p:cNvSpPr txBox="1"/>
          <p:nvPr/>
        </p:nvSpPr>
        <p:spPr>
          <a:xfrm>
            <a:off x="9843019" y="6764715"/>
            <a:ext cx="896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Task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Force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di Ateneo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FB4F1F3-676A-43E5-A5B0-967687D73E14}"/>
              </a:ext>
            </a:extLst>
          </p:cNvPr>
          <p:cNvSpPr txBox="1"/>
          <p:nvPr/>
        </p:nvSpPr>
        <p:spPr>
          <a:xfrm>
            <a:off x="8889301" y="7295518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“</a:t>
            </a:r>
            <a:r>
              <a:rPr kumimoji="0" lang="it-IT" sz="11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Blue</a:t>
            </a:r>
            <a:r>
              <a:rPr kumimoji="0" lang="it-IT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it-IT" sz="11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Italian</a:t>
            </a:r>
            <a:r>
              <a:rPr kumimoji="0" lang="it-IT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it-IT" sz="11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Growth</a:t>
            </a:r>
            <a:r>
              <a:rPr kumimoji="0" lang="it-IT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”</a:t>
            </a:r>
          </a:p>
        </p:txBody>
      </p:sp>
      <p:sp>
        <p:nvSpPr>
          <p:cNvPr id="24" name="Figura a mano libera 3">
            <a:extLst>
              <a:ext uri="{FF2B5EF4-FFF2-40B4-BE49-F238E27FC236}">
                <a16:creationId xmlns:a16="http://schemas.microsoft.com/office/drawing/2014/main" id="{26C60700-0F01-454B-91E7-D139DDCB24F9}"/>
              </a:ext>
            </a:extLst>
          </p:cNvPr>
          <p:cNvSpPr/>
          <p:nvPr/>
        </p:nvSpPr>
        <p:spPr>
          <a:xfrm>
            <a:off x="8345204" y="3759229"/>
            <a:ext cx="2336816" cy="1119191"/>
          </a:xfrm>
          <a:custGeom>
            <a:avLst/>
            <a:gdLst>
              <a:gd name="connsiteX0" fmla="*/ 0 w 3960440"/>
              <a:gd name="connsiteY0" fmla="*/ 0 h 1944216"/>
              <a:gd name="connsiteX1" fmla="*/ 3960440 w 3960440"/>
              <a:gd name="connsiteY1" fmla="*/ 0 h 1944216"/>
              <a:gd name="connsiteX2" fmla="*/ 3960440 w 3960440"/>
              <a:gd name="connsiteY2" fmla="*/ 1944216 h 1944216"/>
              <a:gd name="connsiteX3" fmla="*/ 0 w 3960440"/>
              <a:gd name="connsiteY3" fmla="*/ 1944216 h 1944216"/>
              <a:gd name="connsiteX4" fmla="*/ 0 w 3960440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440" h="1944216">
                <a:moveTo>
                  <a:pt x="0" y="0"/>
                </a:moveTo>
                <a:lnTo>
                  <a:pt x="3960440" y="0"/>
                </a:lnTo>
                <a:lnTo>
                  <a:pt x="3960440" y="1944216"/>
                </a:lnTo>
                <a:lnTo>
                  <a:pt x="0" y="1944216"/>
                </a:lnTo>
                <a:lnTo>
                  <a:pt x="0" y="0"/>
                </a:lnTo>
                <a:close/>
              </a:path>
            </a:pathLst>
          </a:custGeom>
          <a:solidFill>
            <a:srgbClr val="C9FAFC"/>
          </a:solidFill>
          <a:ln w="38100" cap="flat" cmpd="sng" algn="ctr">
            <a:solidFill>
              <a:srgbClr val="C9FAFC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11F5DB7-DE23-45A4-AD26-BC93D957C7BC}"/>
              </a:ext>
            </a:extLst>
          </p:cNvPr>
          <p:cNvGrpSpPr/>
          <p:nvPr/>
        </p:nvGrpSpPr>
        <p:grpSpPr>
          <a:xfrm>
            <a:off x="8334234" y="3735163"/>
            <a:ext cx="2821323" cy="1152000"/>
            <a:chOff x="1188599" y="1481330"/>
            <a:chExt cx="4162059" cy="1654912"/>
          </a:xfrm>
        </p:grpSpPr>
        <p:cxnSp>
          <p:nvCxnSpPr>
            <p:cNvPr id="26" name="Connettore 1 6">
              <a:extLst>
                <a:ext uri="{FF2B5EF4-FFF2-40B4-BE49-F238E27FC236}">
                  <a16:creationId xmlns:a16="http://schemas.microsoft.com/office/drawing/2014/main" id="{693CD17C-AF4A-4671-A7D8-E2197F8FA7BD}"/>
                </a:ext>
              </a:extLst>
            </p:cNvPr>
            <p:cNvCxnSpPr/>
            <p:nvPr/>
          </p:nvCxnSpPr>
          <p:spPr>
            <a:xfrm>
              <a:off x="1188599" y="1481330"/>
              <a:ext cx="0" cy="1654912"/>
            </a:xfrm>
            <a:prstGeom prst="line">
              <a:avLst/>
            </a:prstGeom>
            <a:noFill/>
            <a:ln w="57150" cap="flat" cmpd="sng" algn="ctr">
              <a:solidFill>
                <a:srgbClr val="0F6FC6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038E2CED-6864-49D9-84D7-A7A2602834ED}"/>
                </a:ext>
              </a:extLst>
            </p:cNvPr>
            <p:cNvSpPr txBox="1"/>
            <p:nvPr/>
          </p:nvSpPr>
          <p:spPr>
            <a:xfrm>
              <a:off x="1204781" y="2237655"/>
              <a:ext cx="4145877" cy="80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skerville Old Face" pitchFamily="18" charset="0"/>
                </a:rPr>
                <a:t>Sala Azzurra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skerville Old Face" pitchFamily="18" charset="0"/>
                </a:rPr>
                <a:t>Complesso Universitario Monte S. Angelo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skerville Old Face" pitchFamily="18" charset="0"/>
                </a:rPr>
                <a:t>Via Cintia, Napoli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A3EDCFD-97AD-42D9-9AFF-81D055BAFA2A}"/>
              </a:ext>
            </a:extLst>
          </p:cNvPr>
          <p:cNvGrpSpPr/>
          <p:nvPr/>
        </p:nvGrpSpPr>
        <p:grpSpPr>
          <a:xfrm>
            <a:off x="8384855" y="3756764"/>
            <a:ext cx="1434682" cy="621111"/>
            <a:chOff x="8439972" y="4291741"/>
            <a:chExt cx="2331444" cy="852385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2A77E75D-6EA2-47DC-A0BB-574409FF6941}"/>
                </a:ext>
              </a:extLst>
            </p:cNvPr>
            <p:cNvSpPr txBox="1"/>
            <p:nvPr/>
          </p:nvSpPr>
          <p:spPr>
            <a:xfrm>
              <a:off x="8439972" y="4291741"/>
              <a:ext cx="2258732" cy="85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skerville Old Face" pitchFamily="18" charset="0"/>
                </a:rPr>
                <a:t>30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B3DE9652-0E3B-4780-861A-E1FD0178FA10}"/>
                </a:ext>
              </a:extLst>
            </p:cNvPr>
            <p:cNvSpPr txBox="1"/>
            <p:nvPr/>
          </p:nvSpPr>
          <p:spPr>
            <a:xfrm>
              <a:off x="9184459" y="4378208"/>
              <a:ext cx="1586957" cy="48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skerville Old Face" pitchFamily="18" charset="0"/>
                </a:rPr>
                <a:t>Gennaio</a:t>
              </a:r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98BACAB-0043-4A21-B900-CC910AA81EEB}"/>
              </a:ext>
            </a:extLst>
          </p:cNvPr>
          <p:cNvSpPr txBox="1"/>
          <p:nvPr/>
        </p:nvSpPr>
        <p:spPr>
          <a:xfrm>
            <a:off x="9702847" y="3757457"/>
            <a:ext cx="1645900" cy="44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itchFamily="18" charset="0"/>
              </a:rPr>
              <a:t>2020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37B3A703-3614-4171-B14D-344CB9E7405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634"/>
          <a:stretch/>
        </p:blipFill>
        <p:spPr>
          <a:xfrm>
            <a:off x="7169119" y="6160960"/>
            <a:ext cx="2253600" cy="1198990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272D457E-017A-492E-B631-867259D18E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5121704"/>
            <a:ext cx="1550349" cy="1548000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25F3DB3-5389-4776-AA8D-15241BCE2E22}"/>
              </a:ext>
            </a:extLst>
          </p:cNvPr>
          <p:cNvSpPr txBox="1"/>
          <p:nvPr/>
        </p:nvSpPr>
        <p:spPr>
          <a:xfrm>
            <a:off x="348686" y="446306"/>
            <a:ext cx="30319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Aziende partecipanti</a:t>
            </a:r>
          </a:p>
          <a:p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Acquavet,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Archimed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Arterra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Bioscience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Assoittica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Italia,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Biosearch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Cosvitec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scarl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Federpesca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Kineton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Linfa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scarl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Marea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scarl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NEXT, 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Prolabin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it-IT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Tefarm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Società Biotecnologica Italiana.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45B09B-CA2D-4EFB-A840-0BF689CB3A0B}"/>
              </a:ext>
            </a:extLst>
          </p:cNvPr>
          <p:cNvSpPr txBox="1"/>
          <p:nvPr/>
        </p:nvSpPr>
        <p:spPr>
          <a:xfrm>
            <a:off x="4135174" y="2875051"/>
            <a:ext cx="2137124" cy="8925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-IT" sz="1600" b="1" kern="0" dirty="0">
                <a:solidFill>
                  <a:srgbClr val="002060"/>
                </a:solidFill>
                <a:latin typeface="Baskerville Old Face" pitchFamily="18" charset="0"/>
              </a:rPr>
              <a:t>Segreteria Organizzativa</a:t>
            </a:r>
            <a:endParaRPr lang="it-IT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Angela Casillo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Alessia Caso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Marinella Rotondo</a:t>
            </a: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0FFBA79F-B496-48C6-817F-D917B7AE391B}"/>
              </a:ext>
            </a:extLst>
          </p:cNvPr>
          <p:cNvGrpSpPr>
            <a:grpSpLocks noChangeAspect="1"/>
          </p:cNvGrpSpPr>
          <p:nvPr/>
        </p:nvGrpSpPr>
        <p:grpSpPr>
          <a:xfrm>
            <a:off x="4169436" y="4924638"/>
            <a:ext cx="2223871" cy="619324"/>
            <a:chOff x="4236954" y="5501586"/>
            <a:chExt cx="1746403" cy="363665"/>
          </a:xfrm>
        </p:grpSpPr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44447A69-CEEE-47DF-8913-115226F89EEC}"/>
                </a:ext>
              </a:extLst>
            </p:cNvPr>
            <p:cNvSpPr/>
            <p:nvPr/>
          </p:nvSpPr>
          <p:spPr>
            <a:xfrm>
              <a:off x="4236954" y="5501586"/>
              <a:ext cx="1746403" cy="363665"/>
            </a:xfrm>
            <a:prstGeom prst="roundRect">
              <a:avLst/>
            </a:prstGeom>
            <a:gradFill>
              <a:gsLst>
                <a:gs pos="70500">
                  <a:srgbClr val="DBF4FC"/>
                </a:gs>
                <a:gs pos="61000">
                  <a:schemeClr val="accent1">
                    <a:alpha val="0"/>
                    <a:lumMod val="0"/>
                    <a:lumOff val="100000"/>
                  </a:schemeClr>
                </a:gs>
                <a:gs pos="82000">
                  <a:schemeClr val="accent1">
                    <a:lumMod val="45000"/>
                    <a:lumOff val="55000"/>
                  </a:schemeClr>
                </a:gs>
                <a:gs pos="76000">
                  <a:schemeClr val="accent1">
                    <a:lumMod val="0"/>
                    <a:lumOff val="100000"/>
                  </a:schemeClr>
                </a:gs>
                <a:gs pos="1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C4DDF2E6-466D-4620-81F4-5544E60850F2}"/>
                </a:ext>
              </a:extLst>
            </p:cNvPr>
            <p:cNvSpPr txBox="1"/>
            <p:nvPr/>
          </p:nvSpPr>
          <p:spPr>
            <a:xfrm>
              <a:off x="4285341" y="5574382"/>
              <a:ext cx="1601492" cy="22590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900" b="1" kern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Baskerville Old Face" pitchFamily="18" charset="0"/>
                </a:rPr>
                <a:t>Evento Plastic Free</a:t>
              </a:r>
              <a:endParaRPr lang="it-IT" sz="19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40676F4-FAA8-40CE-A7ED-A33274DBF709}"/>
              </a:ext>
            </a:extLst>
          </p:cNvPr>
          <p:cNvSpPr txBox="1"/>
          <p:nvPr/>
        </p:nvSpPr>
        <p:spPr>
          <a:xfrm>
            <a:off x="4209469" y="5927100"/>
            <a:ext cx="182133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 partecipazione del </a:t>
            </a:r>
          </a:p>
          <a:p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Progetto </a:t>
            </a:r>
            <a:r>
              <a:rPr lang="it-IT" sz="1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UninAquaM</a:t>
            </a:r>
            <a:r>
              <a:rPr lang="it-IT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13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500">
              <a:srgbClr val="DBF4FC"/>
            </a:gs>
            <a:gs pos="24000">
              <a:schemeClr val="accent1">
                <a:alpha val="0"/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0"/>
                <a:lumOff val="100000"/>
              </a:schemeClr>
            </a:gs>
            <a:gs pos="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702ECE9-F5CE-4341-84A5-AC08BD433010}"/>
              </a:ext>
            </a:extLst>
          </p:cNvPr>
          <p:cNvSpPr txBox="1"/>
          <p:nvPr/>
        </p:nvSpPr>
        <p:spPr>
          <a:xfrm>
            <a:off x="487016" y="520470"/>
            <a:ext cx="24900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La Task Force BigFed2 dell’Università di Napoli Federico II sulla Blue </a:t>
            </a:r>
            <a:r>
              <a:rPr lang="it-IT" sz="1400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Growth</a:t>
            </a:r>
            <a:r>
              <a:rPr lang="it-IT" sz="1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associa strutture e competenze di oltre 100 scienziati del personale universitario provenienti da 11 diversi dipartimenti nelle aree di biologia, biotecnologia, scienze agrarie, medicina veterinaria, matematica, chimica, farmacia, fisica, geologia, e ingegneria. </a:t>
            </a:r>
          </a:p>
          <a:p>
            <a:pPr algn="ctr"/>
            <a:r>
              <a:rPr lang="it-IT" sz="1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La crescita blu è un settore strategico per lo sviluppo occupazionale, e la Task Force BigFed2 si propone di raccogliere questa sfida intervenendo in campi quali le biotecnologie, la cantieristica, l’acquacoltura e tutti gli altri settori del Cluster Tecnologico nazionale (CTN BIG).</a:t>
            </a:r>
          </a:p>
          <a:p>
            <a:pPr algn="ctr"/>
            <a:endParaRPr lang="it-IT" sz="1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F829F02-5EA9-4975-A7B8-0F140FA53008}"/>
              </a:ext>
            </a:extLst>
          </p:cNvPr>
          <p:cNvSpPr txBox="1"/>
          <p:nvPr/>
        </p:nvSpPr>
        <p:spPr>
          <a:xfrm>
            <a:off x="3711171" y="132775"/>
            <a:ext cx="3435064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Programma </a:t>
            </a:r>
            <a:endParaRPr lang="it-IT" sz="20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r>
              <a:rPr lang="it-IT" sz="16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</a:p>
          <a:p>
            <a:endParaRPr lang="it-IT" sz="1600" b="1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9.00-9.20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Opening e saluti istituzionali</a:t>
            </a: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Arturo De Vivo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Rettore facente funzioni UNINA</a:t>
            </a: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Rosa Lanzetta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Direttore del Dipartimento di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Scienze Chimiche</a:t>
            </a:r>
          </a:p>
          <a:p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r>
              <a:rPr lang="it-IT" sz="1500" i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9.20-9.35 Roberto Cimino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Presidente del Cluster Tecnologico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Nazionale Blue </a:t>
            </a:r>
            <a:r>
              <a:rPr lang="it-IT" sz="1500" dirty="0" err="1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Italian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</a:t>
            </a:r>
            <a:r>
              <a:rPr lang="it-IT" sz="1500" dirty="0" err="1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Growth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9.35-9.50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Roberto </a:t>
            </a:r>
            <a:r>
              <a:rPr lang="it-IT" sz="1500" b="1" dirty="0" err="1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Danovaro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Presidente Stazione Zoologica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“Anton </a:t>
            </a:r>
            <a:r>
              <a:rPr lang="it-IT" sz="1500" dirty="0" err="1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Dohrn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”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9.50-10.05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Massimiliano Lega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Presidente C.T.S. “Fondazione di Partecipazione Osservatorio del Mare e del Litorale Costiero"</a:t>
            </a:r>
          </a:p>
          <a:p>
            <a:r>
              <a:rPr lang="it-IT" sz="1500" b="1" i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10.05-10.20</a:t>
            </a:r>
            <a:r>
              <a:rPr lang="it-IT" sz="1500" i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Antonio Mazzola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Presidente del </a:t>
            </a:r>
            <a:r>
              <a:rPr lang="it-IT" sz="1500" dirty="0" err="1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CoNISMa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10.20-10.35 Stefano Sorvino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Commissario straordinario ARPAC </a:t>
            </a: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10.35-10.50 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Coffee break </a:t>
            </a:r>
          </a:p>
          <a:p>
            <a:r>
              <a:rPr lang="it-IT" sz="1500" b="1" i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 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pPr algn="just"/>
            <a:endParaRPr lang="it-IT" sz="16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270D65-48E9-4251-9208-756518BC2D05}"/>
              </a:ext>
            </a:extLst>
          </p:cNvPr>
          <p:cNvSpPr txBox="1"/>
          <p:nvPr/>
        </p:nvSpPr>
        <p:spPr>
          <a:xfrm>
            <a:off x="7507849" y="916190"/>
            <a:ext cx="282699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Simplified Arabic Fixed" panose="020B0604020202020204" pitchFamily="49" charset="-78"/>
              </a:rPr>
              <a:t>10.50 Presentazione aziende </a:t>
            </a:r>
          </a:p>
          <a:p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Simplified Arabic Fixed" panose="020B0604020202020204" pitchFamily="49" charset="-78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12.30 Tavola Rotonda 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Modera: </a:t>
            </a:r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Annalisa Manduca</a:t>
            </a: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 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13.45-14.45 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Light Lunch </a:t>
            </a: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 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14.45-15.05 Mariano </a:t>
            </a:r>
            <a:r>
              <a:rPr lang="it-IT" sz="1500" b="1" dirty="0" err="1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Iadanza</a:t>
            </a:r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Responsabile Business Innovation Centre Città della Scienza</a:t>
            </a:r>
          </a:p>
          <a:p>
            <a:r>
              <a:rPr lang="it-IT" sz="1500" i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“H2020: un approccio vincente alla progettazione”</a:t>
            </a:r>
          </a:p>
          <a:p>
            <a:pPr algn="just"/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15.05-15.25 Simonetta Fraschetti</a:t>
            </a:r>
          </a:p>
          <a:p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Task Force BigFed2  </a:t>
            </a:r>
            <a:r>
              <a:rPr lang="it-IT" sz="1500" i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“L’importanza dei progetti EU per migliorare la conservazione e la gestione del Mar Mediterraneo”</a:t>
            </a:r>
          </a:p>
          <a:p>
            <a:pPr algn="just"/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15.25-15.45</a:t>
            </a:r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Roberta Marchetti</a:t>
            </a:r>
          </a:p>
          <a:p>
            <a:pPr algn="just"/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Vincitrice ERC, UNINA</a:t>
            </a:r>
          </a:p>
          <a:p>
            <a:pPr algn="just"/>
            <a:r>
              <a:rPr lang="it-IT" sz="1500" i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“</a:t>
            </a:r>
            <a:r>
              <a:rPr lang="it-IT" sz="1500" i="1" dirty="0" err="1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Tips</a:t>
            </a:r>
            <a:r>
              <a:rPr lang="it-IT" sz="1500" i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and </a:t>
            </a:r>
            <a:r>
              <a:rPr lang="it-IT" sz="1500" i="1" dirty="0" err="1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Tricks</a:t>
            </a:r>
            <a:r>
              <a:rPr lang="it-IT" sz="1500" i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per una proposta ERC di successo”</a:t>
            </a:r>
          </a:p>
          <a:p>
            <a:pPr algn="just"/>
            <a:endParaRPr lang="it-IT" sz="1500" b="1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500" b="1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15.3045 Gianpiero Pepe</a:t>
            </a:r>
          </a:p>
          <a:p>
            <a:pPr algn="just"/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Coordinatore Task Force BigFed2</a:t>
            </a:r>
          </a:p>
          <a:p>
            <a:pPr algn="just"/>
            <a:r>
              <a:rPr lang="it-IT" sz="1500" dirty="0">
                <a:solidFill>
                  <a:srgbClr val="00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Conclusioni</a:t>
            </a:r>
          </a:p>
          <a:p>
            <a:pPr algn="just"/>
            <a:endParaRPr lang="it-IT" sz="1500" dirty="0">
              <a:solidFill>
                <a:srgbClr val="00000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8C514DC3-6D52-4C01-853F-F318F176A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275" y="5800015"/>
            <a:ext cx="2988000" cy="13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932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252</Words>
  <Application>Microsoft Office PowerPoint</Application>
  <PresentationFormat>Personalizzato</PresentationFormat>
  <Paragraphs>95</Paragraphs>
  <Slides>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2" baseType="lpstr">
      <vt:lpstr>Arial</vt:lpstr>
      <vt:lpstr>Baskerville Old Face</vt:lpstr>
      <vt:lpstr>Calibri</vt:lpstr>
      <vt:lpstr>Georgia</vt:lpstr>
      <vt:lpstr>Simplified Arabic Fixed</vt:lpstr>
      <vt:lpstr>Times New Roman</vt:lpstr>
      <vt:lpstr>Trebuchet MS</vt:lpstr>
      <vt:lpstr>Wingdings 3</vt:lpstr>
      <vt:lpstr>Sfaccettatura</vt:lpstr>
      <vt:lpstr>Acrobat Document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MICHELA CORSARO</dc:creator>
  <cp:lastModifiedBy>COINOR</cp:lastModifiedBy>
  <cp:revision>37</cp:revision>
  <cp:lastPrinted>2020-01-23T13:15:04Z</cp:lastPrinted>
  <dcterms:created xsi:type="dcterms:W3CDTF">2020-01-22T14:49:07Z</dcterms:created>
  <dcterms:modified xsi:type="dcterms:W3CDTF">2020-01-24T13:59:05Z</dcterms:modified>
</cp:coreProperties>
</file>